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1" r:id="rId5"/>
    <p:sldId id="260" r:id="rId6"/>
    <p:sldId id="262" r:id="rId7"/>
    <p:sldId id="263" r:id="rId8"/>
    <p:sldId id="264" r:id="rId9"/>
    <p:sldId id="266" r:id="rId10"/>
    <p:sldId id="267" r:id="rId11"/>
    <p:sldId id="268" r:id="rId12"/>
    <p:sldId id="269" r:id="rId13"/>
    <p:sldId id="270" r:id="rId14"/>
    <p:sldId id="273" r:id="rId15"/>
    <p:sldId id="274" r:id="rId16"/>
    <p:sldId id="275" r:id="rId17"/>
    <p:sldId id="276" r:id="rId18"/>
    <p:sldId id="272" r:id="rId1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8A4F8AB6-79EC-45A6-AD92-44D8958B3854}" type="datetimeFigureOut">
              <a:rPr lang="lv-LV" smtClean="0"/>
              <a:t>10.04.2019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389248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A4F8AB6-79EC-45A6-AD92-44D8958B3854}" type="datetimeFigureOut">
              <a:rPr lang="lv-LV" smtClean="0"/>
              <a:t>10.04.2019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394947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A4F8AB6-79EC-45A6-AD92-44D8958B3854}" type="datetimeFigureOut">
              <a:rPr lang="lv-LV" smtClean="0"/>
              <a:t>10.04.2019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336596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8A4F8AB6-79EC-45A6-AD92-44D8958B3854}" type="datetimeFigureOut">
              <a:rPr lang="lv-LV" smtClean="0"/>
              <a:t>10.04.2019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119728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4F8AB6-79EC-45A6-AD92-44D8958B3854}" type="datetimeFigureOut">
              <a:rPr lang="lv-LV" smtClean="0"/>
              <a:t>10.04.2019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142035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8A4F8AB6-79EC-45A6-AD92-44D8958B3854}" type="datetimeFigureOut">
              <a:rPr lang="lv-LV" smtClean="0"/>
              <a:t>10.04.2019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343809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8A4F8AB6-79EC-45A6-AD92-44D8958B3854}" type="datetimeFigureOut">
              <a:rPr lang="lv-LV" smtClean="0"/>
              <a:t>10.04.2019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291562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8A4F8AB6-79EC-45A6-AD92-44D8958B3854}" type="datetimeFigureOut">
              <a:rPr lang="lv-LV" smtClean="0"/>
              <a:t>10.04.2019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415797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F8AB6-79EC-45A6-AD92-44D8958B3854}" type="datetimeFigureOut">
              <a:rPr lang="lv-LV" smtClean="0"/>
              <a:t>10.04.2019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158368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F8AB6-79EC-45A6-AD92-44D8958B3854}" type="datetimeFigureOut">
              <a:rPr lang="lv-LV" smtClean="0"/>
              <a:t>10.04.2019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220074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F8AB6-79EC-45A6-AD92-44D8958B3854}" type="datetimeFigureOut">
              <a:rPr lang="lv-LV" smtClean="0"/>
              <a:t>10.04.2019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1FFDC8D-CF87-4DCA-A177-10247CADD9CD}" type="slidenum">
              <a:rPr lang="lv-LV" smtClean="0"/>
              <a:t>‹#›</a:t>
            </a:fld>
            <a:endParaRPr lang="lv-LV"/>
          </a:p>
        </p:txBody>
      </p:sp>
    </p:spTree>
    <p:extLst>
      <p:ext uri="{BB962C8B-B14F-4D97-AF65-F5344CB8AC3E}">
        <p14:creationId xmlns:p14="http://schemas.microsoft.com/office/powerpoint/2010/main" val="207343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F8AB6-79EC-45A6-AD92-44D8958B3854}" type="datetimeFigureOut">
              <a:rPr lang="lv-LV" smtClean="0"/>
              <a:t>10.04.2019</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FDC8D-CF87-4DCA-A177-10247CADD9CD}" type="slidenum">
              <a:rPr lang="lv-LV" smtClean="0"/>
              <a:t>‹#›</a:t>
            </a:fld>
            <a:endParaRPr lang="lv-LV"/>
          </a:p>
        </p:txBody>
      </p:sp>
    </p:spTree>
    <p:extLst>
      <p:ext uri="{BB962C8B-B14F-4D97-AF65-F5344CB8AC3E}">
        <p14:creationId xmlns:p14="http://schemas.microsoft.com/office/powerpoint/2010/main" val="1159998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5684" y="41504"/>
            <a:ext cx="10131857" cy="6816496"/>
          </a:xfrm>
          <a:prstGeom prst="rect">
            <a:avLst/>
          </a:prstGeom>
        </p:spPr>
      </p:pic>
    </p:spTree>
    <p:extLst>
      <p:ext uri="{BB962C8B-B14F-4D97-AF65-F5344CB8AC3E}">
        <p14:creationId xmlns:p14="http://schemas.microsoft.com/office/powerpoint/2010/main" val="1555942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sz="5400" b="1" dirty="0" smtClean="0">
                <a:solidFill>
                  <a:schemeClr val="tx1">
                    <a:lumMod val="50000"/>
                    <a:lumOff val="50000"/>
                  </a:schemeClr>
                </a:solidFill>
              </a:rPr>
              <a:t>STUDY MATERIALS</a:t>
            </a:r>
            <a:endParaRPr lang="lv-LV" sz="5400" b="1" dirty="0">
              <a:solidFill>
                <a:srgbClr val="0070C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53942" y="1426647"/>
            <a:ext cx="10618539" cy="5175520"/>
          </a:xfrm>
          <a:prstGeom prst="rect">
            <a:avLst/>
          </a:prstGeom>
        </p:spPr>
      </p:pic>
      <p:sp>
        <p:nvSpPr>
          <p:cNvPr id="6" name="TextBox 5"/>
          <p:cNvSpPr txBox="1"/>
          <p:nvPr/>
        </p:nvSpPr>
        <p:spPr>
          <a:xfrm>
            <a:off x="219519" y="1069145"/>
            <a:ext cx="4009292" cy="2677656"/>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Variety of materials for STUDENTS</a:t>
            </a:r>
          </a:p>
          <a:p>
            <a:pPr marL="457200" indent="-457200">
              <a:buFont typeface="Wingdings" panose="05000000000000000000" pitchFamily="2" charset="2"/>
              <a:buChar char="q"/>
            </a:pPr>
            <a:endParaRPr lang="en-US" sz="2800" b="1" dirty="0" smtClean="0"/>
          </a:p>
          <a:p>
            <a:pPr marL="457200" indent="-457200">
              <a:buFont typeface="Wingdings" panose="05000000000000000000" pitchFamily="2" charset="2"/>
              <a:buChar char="q"/>
            </a:pPr>
            <a:r>
              <a:rPr lang="en-US" sz="2800" b="1" dirty="0"/>
              <a:t>Variety of materials for </a:t>
            </a:r>
            <a:r>
              <a:rPr lang="en-US" sz="2800" b="1" dirty="0" smtClean="0"/>
              <a:t>TEACHERS</a:t>
            </a:r>
            <a:endParaRPr lang="en-US" sz="2800" b="1" dirty="0"/>
          </a:p>
          <a:p>
            <a:pPr marL="457200" indent="-457200">
              <a:buFont typeface="Wingdings" panose="05000000000000000000" pitchFamily="2" charset="2"/>
              <a:buChar char="q"/>
            </a:pPr>
            <a:endParaRPr lang="en-US" sz="2800" b="1" dirty="0"/>
          </a:p>
        </p:txBody>
      </p:sp>
    </p:spTree>
    <p:extLst>
      <p:ext uri="{BB962C8B-B14F-4D97-AF65-F5344CB8AC3E}">
        <p14:creationId xmlns:p14="http://schemas.microsoft.com/office/powerpoint/2010/main" val="4183613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BEST PRACTICE MANUAL AND METHODOLOGY</a:t>
            </a:r>
            <a:endParaRPr lang="lv-LV" b="1" dirty="0">
              <a:solidFill>
                <a:srgbClr val="0070C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59180" y="1670880"/>
            <a:ext cx="3474565" cy="492511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409" y="1670880"/>
            <a:ext cx="3639058" cy="4925112"/>
          </a:xfrm>
          <a:prstGeom prst="rect">
            <a:avLst/>
          </a:prstGeom>
        </p:spPr>
      </p:pic>
      <p:sp>
        <p:nvSpPr>
          <p:cNvPr id="6" name="TextBox 5"/>
          <p:cNvSpPr txBox="1"/>
          <p:nvPr/>
        </p:nvSpPr>
        <p:spPr>
          <a:xfrm>
            <a:off x="219519" y="1069145"/>
            <a:ext cx="4009292" cy="954107"/>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Variety </a:t>
            </a:r>
            <a:r>
              <a:rPr lang="en-US" sz="2800" b="1" dirty="0"/>
              <a:t>of materials for </a:t>
            </a:r>
            <a:r>
              <a:rPr lang="en-US" sz="2800" b="1" dirty="0" smtClean="0"/>
              <a:t>TEACHERS</a:t>
            </a:r>
            <a:endParaRPr lang="en-US" sz="2800" b="1" dirty="0"/>
          </a:p>
        </p:txBody>
      </p:sp>
    </p:spTree>
    <p:extLst>
      <p:ext uri="{BB962C8B-B14F-4D97-AF65-F5344CB8AC3E}">
        <p14:creationId xmlns:p14="http://schemas.microsoft.com/office/powerpoint/2010/main" val="3801249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SAMPLE CASES</a:t>
            </a:r>
            <a:endParaRPr lang="lv-LV" b="1" dirty="0">
              <a:solidFill>
                <a:srgbClr val="0070C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32353" y="1239836"/>
            <a:ext cx="9037394" cy="5503838"/>
          </a:xfrm>
          <a:prstGeom prst="rect">
            <a:avLst/>
          </a:prstGeom>
        </p:spPr>
      </p:pic>
      <p:sp>
        <p:nvSpPr>
          <p:cNvPr id="6" name="TextBox 5"/>
          <p:cNvSpPr txBox="1"/>
          <p:nvPr/>
        </p:nvSpPr>
        <p:spPr>
          <a:xfrm>
            <a:off x="123455" y="769610"/>
            <a:ext cx="4017796" cy="970670"/>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Variety </a:t>
            </a:r>
            <a:r>
              <a:rPr lang="en-US" sz="2800" b="1" dirty="0"/>
              <a:t>of materials for </a:t>
            </a:r>
            <a:r>
              <a:rPr lang="en-US" sz="2800" b="1" dirty="0" smtClean="0"/>
              <a:t>TEACHERS</a:t>
            </a:r>
            <a:endParaRPr lang="en-US" sz="2800" b="1" dirty="0"/>
          </a:p>
        </p:txBody>
      </p:sp>
    </p:spTree>
    <p:extLst>
      <p:ext uri="{BB962C8B-B14F-4D97-AF65-F5344CB8AC3E}">
        <p14:creationId xmlns:p14="http://schemas.microsoft.com/office/powerpoint/2010/main" val="2283139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FOR STUDENTS</a:t>
            </a:r>
            <a:endParaRPr lang="lv-LV" b="1" dirty="0">
              <a:solidFill>
                <a:srgbClr val="0070C0"/>
              </a:solidFill>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423988" y="1645270"/>
            <a:ext cx="8043570" cy="4255467"/>
          </a:xfrm>
          <a:prstGeom prst="rect">
            <a:avLst/>
          </a:prstGeom>
        </p:spPr>
      </p:pic>
      <p:sp>
        <p:nvSpPr>
          <p:cNvPr id="6" name="TextBox 5"/>
          <p:cNvSpPr txBox="1"/>
          <p:nvPr/>
        </p:nvSpPr>
        <p:spPr>
          <a:xfrm>
            <a:off x="123455" y="896219"/>
            <a:ext cx="4017796" cy="970670"/>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Variety </a:t>
            </a:r>
            <a:r>
              <a:rPr lang="en-US" sz="2800" b="1" dirty="0"/>
              <a:t>of materials for </a:t>
            </a:r>
            <a:r>
              <a:rPr lang="en-US" sz="2800" b="1" dirty="0" smtClean="0"/>
              <a:t>STUDENTS</a:t>
            </a:r>
            <a:endParaRPr lang="en-US" sz="2800" b="1" dirty="0"/>
          </a:p>
        </p:txBody>
      </p:sp>
      <p:sp>
        <p:nvSpPr>
          <p:cNvPr id="7" name="TextBox 6"/>
          <p:cNvSpPr txBox="1"/>
          <p:nvPr/>
        </p:nvSpPr>
        <p:spPr>
          <a:xfrm>
            <a:off x="7723163" y="1202948"/>
            <a:ext cx="4009292" cy="2677656"/>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MEDIATION ABC</a:t>
            </a:r>
          </a:p>
          <a:p>
            <a:pPr marL="457200" indent="-457200">
              <a:buFont typeface="Wingdings" panose="05000000000000000000" pitchFamily="2" charset="2"/>
              <a:buChar char="q"/>
            </a:pPr>
            <a:r>
              <a:rPr lang="en-US" sz="2800" b="1" dirty="0" smtClean="0"/>
              <a:t>ABC TEST</a:t>
            </a:r>
          </a:p>
          <a:p>
            <a:pPr marL="457200" indent="-457200">
              <a:buFont typeface="Wingdings" panose="05000000000000000000" pitchFamily="2" charset="2"/>
              <a:buChar char="q"/>
            </a:pPr>
            <a:r>
              <a:rPr lang="en-US" sz="2800" b="1" dirty="0" smtClean="0"/>
              <a:t>VIDEO LESSONS</a:t>
            </a:r>
          </a:p>
          <a:p>
            <a:pPr marL="457200" indent="-457200">
              <a:buFont typeface="Wingdings" panose="05000000000000000000" pitchFamily="2" charset="2"/>
              <a:buChar char="q"/>
            </a:pPr>
            <a:r>
              <a:rPr lang="en-US" sz="2800" b="1" dirty="0" smtClean="0"/>
              <a:t>TRAINING VIDEOS</a:t>
            </a:r>
          </a:p>
          <a:p>
            <a:pPr marL="457200" indent="-457200">
              <a:buFont typeface="Wingdings" panose="05000000000000000000" pitchFamily="2" charset="2"/>
              <a:buChar char="q"/>
            </a:pPr>
            <a:r>
              <a:rPr lang="en-US" sz="2800" b="1" dirty="0" smtClean="0"/>
              <a:t>E-BOOK ON MEDIATION</a:t>
            </a:r>
            <a:endParaRPr lang="en-US" sz="2800" b="1" dirty="0"/>
          </a:p>
        </p:txBody>
      </p:sp>
      <p:pic>
        <p:nvPicPr>
          <p:cNvPr id="8" name="Picture 7"/>
          <p:cNvPicPr>
            <a:picLocks noChangeAspect="1"/>
          </p:cNvPicPr>
          <p:nvPr/>
        </p:nvPicPr>
        <p:blipFill>
          <a:blip r:embed="rId3"/>
          <a:stretch>
            <a:fillRect/>
          </a:stretch>
        </p:blipFill>
        <p:spPr>
          <a:xfrm>
            <a:off x="297252" y="3880604"/>
            <a:ext cx="4029075" cy="2581275"/>
          </a:xfrm>
          <a:prstGeom prst="rect">
            <a:avLst/>
          </a:prstGeom>
        </p:spPr>
      </p:pic>
    </p:spTree>
    <p:extLst>
      <p:ext uri="{BB962C8B-B14F-4D97-AF65-F5344CB8AC3E}">
        <p14:creationId xmlns:p14="http://schemas.microsoft.com/office/powerpoint/2010/main" val="3205960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FOR STUDENTS</a:t>
            </a:r>
            <a:endParaRPr lang="lv-LV" b="1"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760" y="0"/>
            <a:ext cx="7711441" cy="6918766"/>
          </a:xfrm>
        </p:spPr>
      </p:pic>
    </p:spTree>
    <p:extLst>
      <p:ext uri="{BB962C8B-B14F-4D97-AF65-F5344CB8AC3E}">
        <p14:creationId xmlns:p14="http://schemas.microsoft.com/office/powerpoint/2010/main" val="356806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FOR STUDENTS</a:t>
            </a:r>
            <a:endParaRPr lang="lv-LV" b="1" dirty="0">
              <a:solidFill>
                <a:srgbClr val="0070C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612" y="196313"/>
            <a:ext cx="9028988" cy="6445221"/>
          </a:xfrm>
        </p:spPr>
      </p:pic>
    </p:spTree>
    <p:extLst>
      <p:ext uri="{BB962C8B-B14F-4D97-AF65-F5344CB8AC3E}">
        <p14:creationId xmlns:p14="http://schemas.microsoft.com/office/powerpoint/2010/main" val="742079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248" y="182880"/>
            <a:ext cx="9100152" cy="6510910"/>
          </a:xfrm>
        </p:spPr>
      </p:pic>
    </p:spTree>
    <p:extLst>
      <p:ext uri="{BB962C8B-B14F-4D97-AF65-F5344CB8AC3E}">
        <p14:creationId xmlns:p14="http://schemas.microsoft.com/office/powerpoint/2010/main" val="1129220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b="1" dirty="0" smtClean="0">
                <a:solidFill>
                  <a:schemeClr val="tx1">
                    <a:lumMod val="50000"/>
                    <a:lumOff val="50000"/>
                  </a:schemeClr>
                </a:solidFill>
              </a:rPr>
              <a:t>ON-LINE TOOL</a:t>
            </a:r>
            <a:endParaRPr lang="lv-LV" b="1" dirty="0">
              <a:solidFill>
                <a:srgbClr val="0070C0"/>
              </a:solidFill>
            </a:endParaRPr>
          </a:p>
        </p:txBody>
      </p:sp>
      <p:pic>
        <p:nvPicPr>
          <p:cNvPr id="8" name="Session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2075" y="1341302"/>
            <a:ext cx="8401685" cy="4723901"/>
          </a:xfrm>
        </p:spPr>
      </p:pic>
      <p:sp>
        <p:nvSpPr>
          <p:cNvPr id="6" name="TextBox 5"/>
          <p:cNvSpPr txBox="1"/>
          <p:nvPr/>
        </p:nvSpPr>
        <p:spPr>
          <a:xfrm>
            <a:off x="174237" y="564264"/>
            <a:ext cx="4017796" cy="1384995"/>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FOR STUDENTS TO TRAIN ON-LINE MEDIATION SKILLS</a:t>
            </a:r>
            <a:endParaRPr lang="en-US" sz="2800" b="1" dirty="0"/>
          </a:p>
        </p:txBody>
      </p:sp>
      <p:sp>
        <p:nvSpPr>
          <p:cNvPr id="7" name="TextBox 6"/>
          <p:cNvSpPr txBox="1"/>
          <p:nvPr/>
        </p:nvSpPr>
        <p:spPr>
          <a:xfrm>
            <a:off x="8182708" y="3749457"/>
            <a:ext cx="4009292" cy="3108543"/>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TOOL WILL BE OPEN IN APRIL </a:t>
            </a:r>
            <a:r>
              <a:rPr lang="lv-LV" sz="2800" b="1" dirty="0" smtClean="0"/>
              <a:t>24th</a:t>
            </a:r>
            <a:endParaRPr lang="en-US" sz="2800" b="1" dirty="0" smtClean="0"/>
          </a:p>
          <a:p>
            <a:pPr marL="457200" indent="-457200">
              <a:buFont typeface="Wingdings" panose="05000000000000000000" pitchFamily="2" charset="2"/>
              <a:buChar char="q"/>
            </a:pPr>
            <a:r>
              <a:rPr lang="en-US" sz="2800" b="1" dirty="0" smtClean="0"/>
              <a:t>REQUIRES REGISTRATION</a:t>
            </a:r>
          </a:p>
          <a:p>
            <a:pPr marL="457200" indent="-457200">
              <a:buFont typeface="Wingdings" panose="05000000000000000000" pitchFamily="2" charset="2"/>
              <a:buChar char="q"/>
            </a:pPr>
            <a:r>
              <a:rPr lang="en-US" sz="2800" b="1" dirty="0" smtClean="0"/>
              <a:t>CONTACT US TO BECOME THE PARTNER UNIVERSITY!</a:t>
            </a:r>
            <a:endParaRPr lang="en-US" sz="2800" b="1" dirty="0"/>
          </a:p>
        </p:txBody>
      </p:sp>
    </p:spTree>
    <p:extLst>
      <p:ext uri="{BB962C8B-B14F-4D97-AF65-F5344CB8AC3E}">
        <p14:creationId xmlns:p14="http://schemas.microsoft.com/office/powerpoint/2010/main" val="27451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37" y="-239150"/>
            <a:ext cx="11842526" cy="6858000"/>
          </a:xfrm>
          <a:prstGeom prst="rect">
            <a:avLst/>
          </a:prstGeom>
        </p:spPr>
      </p:pic>
      <p:sp>
        <p:nvSpPr>
          <p:cNvPr id="6" name="Subtitle 2"/>
          <p:cNvSpPr>
            <a:spLocks noGrp="1"/>
          </p:cNvSpPr>
          <p:nvPr>
            <p:ph type="subTitle" idx="1"/>
          </p:nvPr>
        </p:nvSpPr>
        <p:spPr>
          <a:xfrm>
            <a:off x="1026160" y="2142072"/>
            <a:ext cx="10139680" cy="3892968"/>
          </a:xfrm>
        </p:spPr>
        <p:txBody>
          <a:bodyPr>
            <a:noAutofit/>
          </a:bodyPr>
          <a:lstStyle/>
          <a:p>
            <a:r>
              <a:rPr lang="en-US" sz="4400" dirty="0" smtClean="0">
                <a:solidFill>
                  <a:schemeClr val="accent1">
                    <a:lumMod val="75000"/>
                  </a:schemeClr>
                </a:solidFill>
              </a:rPr>
              <a:t>FOLLOW US ON:</a:t>
            </a:r>
            <a:endParaRPr lang="en-US" sz="5400" dirty="0" smtClean="0">
              <a:solidFill>
                <a:schemeClr val="accent1">
                  <a:lumMod val="75000"/>
                </a:schemeClr>
              </a:solidFill>
            </a:endParaRPr>
          </a:p>
          <a:p>
            <a:endParaRPr lang="en-US" sz="5400" dirty="0" smtClean="0">
              <a:solidFill>
                <a:schemeClr val="accent1">
                  <a:lumMod val="75000"/>
                </a:schemeClr>
              </a:solidFill>
            </a:endParaRPr>
          </a:p>
          <a:p>
            <a:endParaRPr lang="lv-LV" sz="5400" dirty="0">
              <a:solidFill>
                <a:schemeClr val="accent1">
                  <a:lumMod val="75000"/>
                </a:schemeClr>
              </a:solidFill>
            </a:endParaRPr>
          </a:p>
        </p:txBody>
      </p:sp>
      <p:pic>
        <p:nvPicPr>
          <p:cNvPr id="3" name="Picture 2"/>
          <p:cNvPicPr>
            <a:picLocks noChangeAspect="1"/>
          </p:cNvPicPr>
          <p:nvPr/>
        </p:nvPicPr>
        <p:blipFill>
          <a:blip r:embed="rId3"/>
          <a:stretch>
            <a:fillRect/>
          </a:stretch>
        </p:blipFill>
        <p:spPr>
          <a:xfrm>
            <a:off x="1254806" y="5155077"/>
            <a:ext cx="9682388" cy="1463773"/>
          </a:xfrm>
          <a:prstGeom prst="rect">
            <a:avLst/>
          </a:prstGeom>
        </p:spPr>
      </p:pic>
      <p:pic>
        <p:nvPicPr>
          <p:cNvPr id="2" name="Picture 1"/>
          <p:cNvPicPr>
            <a:picLocks noChangeAspect="1"/>
          </p:cNvPicPr>
          <p:nvPr/>
        </p:nvPicPr>
        <p:blipFill>
          <a:blip r:embed="rId4"/>
          <a:stretch>
            <a:fillRect/>
          </a:stretch>
        </p:blipFill>
        <p:spPr>
          <a:xfrm>
            <a:off x="1569511" y="3247950"/>
            <a:ext cx="8786370" cy="1541731"/>
          </a:xfrm>
          <a:prstGeom prst="rect">
            <a:avLst/>
          </a:prstGeom>
        </p:spPr>
      </p:pic>
    </p:spTree>
    <p:extLst>
      <p:ext uri="{BB962C8B-B14F-4D97-AF65-F5344CB8AC3E}">
        <p14:creationId xmlns:p14="http://schemas.microsoft.com/office/powerpoint/2010/main" val="1236686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37" y="0"/>
            <a:ext cx="11842526" cy="6858000"/>
          </a:xfrm>
          <a:prstGeom prst="rect">
            <a:avLst/>
          </a:prstGeom>
        </p:spPr>
      </p:pic>
      <p:sp>
        <p:nvSpPr>
          <p:cNvPr id="6" name="Subtitle 2"/>
          <p:cNvSpPr>
            <a:spLocks noGrp="1"/>
          </p:cNvSpPr>
          <p:nvPr>
            <p:ph type="subTitle" idx="1"/>
          </p:nvPr>
        </p:nvSpPr>
        <p:spPr>
          <a:xfrm>
            <a:off x="1026160" y="3042404"/>
            <a:ext cx="10139680" cy="773192"/>
          </a:xfrm>
        </p:spPr>
        <p:txBody>
          <a:bodyPr>
            <a:noAutofit/>
          </a:bodyPr>
          <a:lstStyle/>
          <a:p>
            <a:r>
              <a:rPr lang="en-US" sz="5400" dirty="0" smtClean="0">
                <a:solidFill>
                  <a:schemeClr val="accent1">
                    <a:lumMod val="75000"/>
                  </a:schemeClr>
                </a:solidFill>
              </a:rPr>
              <a:t>WELCOME TO MEDIATION NETWORK!</a:t>
            </a:r>
            <a:endParaRPr lang="lv-LV" sz="5400" dirty="0">
              <a:solidFill>
                <a:schemeClr val="accent1">
                  <a:lumMod val="75000"/>
                </a:schemeClr>
              </a:solidFill>
            </a:endParaRPr>
          </a:p>
        </p:txBody>
      </p:sp>
    </p:spTree>
    <p:extLst>
      <p:ext uri="{BB962C8B-B14F-4D97-AF65-F5344CB8AC3E}">
        <p14:creationId xmlns:p14="http://schemas.microsoft.com/office/powerpoint/2010/main" val="4200082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651"/>
            <a:ext cx="10515600" cy="1013509"/>
          </a:xfrm>
        </p:spPr>
        <p:txBody>
          <a:bodyPr>
            <a:normAutofit/>
          </a:bodyPr>
          <a:lstStyle/>
          <a:p>
            <a:pPr algn="ctr"/>
            <a:r>
              <a:rPr lang="en-US" sz="5400" b="1" dirty="0" smtClean="0">
                <a:solidFill>
                  <a:schemeClr val="tx1">
                    <a:lumMod val="50000"/>
                    <a:lumOff val="50000"/>
                  </a:schemeClr>
                </a:solidFill>
              </a:rPr>
              <a:t>FACTS ABOUT THE PROJECT</a:t>
            </a:r>
            <a:endParaRPr lang="lv-LV" sz="5400" b="1" dirty="0">
              <a:solidFill>
                <a:schemeClr val="tx1">
                  <a:lumMod val="50000"/>
                  <a:lumOff val="50000"/>
                </a:schemeClr>
              </a:solidFill>
            </a:endParaRPr>
          </a:p>
        </p:txBody>
      </p:sp>
      <p:sp>
        <p:nvSpPr>
          <p:cNvPr id="3" name="Content Placeholder 2"/>
          <p:cNvSpPr>
            <a:spLocks noGrp="1"/>
          </p:cNvSpPr>
          <p:nvPr>
            <p:ph idx="1"/>
          </p:nvPr>
        </p:nvSpPr>
        <p:spPr>
          <a:xfrm>
            <a:off x="838200" y="1617785"/>
            <a:ext cx="10515600" cy="5106572"/>
          </a:xfrm>
        </p:spPr>
        <p:txBody>
          <a:bodyPr>
            <a:normAutofit/>
          </a:bodyPr>
          <a:lstStyle/>
          <a:p>
            <a:pPr marL="0" indent="0" algn="ctr">
              <a:buNone/>
            </a:pPr>
            <a:r>
              <a:rPr lang="en-US" sz="4400" dirty="0" smtClean="0"/>
              <a:t>ERASMUS+ Strategic partnership project</a:t>
            </a:r>
          </a:p>
          <a:p>
            <a:endParaRPr lang="en-US" sz="4400" dirty="0" smtClean="0"/>
          </a:p>
          <a:p>
            <a:pPr marL="0" indent="0">
              <a:buNone/>
            </a:pPr>
            <a:endParaRPr lang="en-US" sz="4400" dirty="0" smtClean="0"/>
          </a:p>
          <a:p>
            <a:pPr marL="0" indent="0">
              <a:buNone/>
            </a:pPr>
            <a:endParaRPr lang="en-US" sz="4400" dirty="0" smtClean="0"/>
          </a:p>
          <a:p>
            <a:pPr marL="0" indent="0" algn="ctr">
              <a:buNone/>
            </a:pPr>
            <a:endParaRPr lang="en-US" sz="4400" dirty="0" smtClean="0"/>
          </a:p>
          <a:p>
            <a:pPr marL="0" indent="0" algn="ctr">
              <a:buNone/>
            </a:pPr>
            <a:r>
              <a:rPr lang="en-US" sz="4400" dirty="0" smtClean="0"/>
              <a:t>Duration: September 2016 – April 2019</a:t>
            </a:r>
          </a:p>
          <a:p>
            <a:endParaRPr lang="en-US" sz="4400" dirty="0" smtClean="0"/>
          </a:p>
          <a:p>
            <a:pPr marL="0" indent="0">
              <a:buNone/>
            </a:pPr>
            <a:endParaRPr lang="en-US" sz="4400" i="1" dirty="0" smtClean="0">
              <a:solidFill>
                <a:schemeClr val="bg1">
                  <a:lumMod val="50000"/>
                </a:schemeClr>
              </a:solidFill>
            </a:endParaRPr>
          </a:p>
          <a:p>
            <a:pPr marL="0" indent="0">
              <a:buNone/>
            </a:pPr>
            <a:endParaRPr lang="en-US" sz="2400" i="1" dirty="0" smtClean="0">
              <a:solidFill>
                <a:schemeClr val="bg1">
                  <a:lumMod val="50000"/>
                </a:schemeClr>
              </a:solidFill>
            </a:endParaRPr>
          </a:p>
        </p:txBody>
      </p:sp>
      <p:pic>
        <p:nvPicPr>
          <p:cNvPr id="1026" name="Picture 2" descr="AttÄlu rezultÄti vaicÄjumam âCo-funded Erasmus+ logo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594" y="2743201"/>
            <a:ext cx="9730370" cy="199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17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651"/>
            <a:ext cx="10515600" cy="1013509"/>
          </a:xfrm>
        </p:spPr>
        <p:txBody>
          <a:bodyPr>
            <a:normAutofit/>
          </a:bodyPr>
          <a:lstStyle/>
          <a:p>
            <a:pPr algn="ctr"/>
            <a:r>
              <a:rPr lang="en-US" sz="5400" b="1" dirty="0" smtClean="0">
                <a:solidFill>
                  <a:schemeClr val="tx1">
                    <a:lumMod val="50000"/>
                    <a:lumOff val="50000"/>
                  </a:schemeClr>
                </a:solidFill>
              </a:rPr>
              <a:t>6 PROJECT PARTNERS</a:t>
            </a:r>
            <a:endParaRPr lang="lv-LV" sz="5400" b="1" dirty="0">
              <a:solidFill>
                <a:schemeClr val="tx1">
                  <a:lumMod val="50000"/>
                  <a:lumOff val="50000"/>
                </a:schemeClr>
              </a:solidFill>
            </a:endParaRPr>
          </a:p>
        </p:txBody>
      </p:sp>
      <p:sp>
        <p:nvSpPr>
          <p:cNvPr id="3" name="Content Placeholder 2"/>
          <p:cNvSpPr>
            <a:spLocks noGrp="1"/>
          </p:cNvSpPr>
          <p:nvPr>
            <p:ph idx="1"/>
          </p:nvPr>
        </p:nvSpPr>
        <p:spPr>
          <a:xfrm>
            <a:off x="838200" y="1617785"/>
            <a:ext cx="10515600" cy="5106572"/>
          </a:xfrm>
        </p:spPr>
        <p:txBody>
          <a:bodyPr>
            <a:normAutofit/>
          </a:bodyPr>
          <a:lstStyle/>
          <a:p>
            <a:pPr marL="0" indent="0">
              <a:buNone/>
            </a:pPr>
            <a:endParaRPr lang="en-US" dirty="0" smtClean="0"/>
          </a:p>
          <a:p>
            <a:endParaRPr lang="en-US" dirty="0" smtClean="0"/>
          </a:p>
          <a:p>
            <a:pPr marL="0" indent="0">
              <a:buNone/>
            </a:pPr>
            <a:endParaRPr lang="en-US" sz="2400" i="1" dirty="0" smtClean="0">
              <a:solidFill>
                <a:schemeClr val="bg1">
                  <a:lumMod val="50000"/>
                </a:schemeClr>
              </a:solidFill>
            </a:endParaRPr>
          </a:p>
          <a:p>
            <a:pPr marL="0" indent="0">
              <a:buNone/>
            </a:pPr>
            <a:endParaRPr lang="en-US" sz="2400" i="1" dirty="0" smtClean="0">
              <a:solidFill>
                <a:schemeClr val="bg1">
                  <a:lumMod val="50000"/>
                </a:schemeClr>
              </a:solidFill>
            </a:endParaRPr>
          </a:p>
          <a:p>
            <a:pPr marL="0" indent="0" algn="ctr">
              <a:buNone/>
            </a:pPr>
            <a:r>
              <a:rPr lang="en-US" sz="2400" dirty="0" err="1" smtClean="0"/>
              <a:t>Turiba</a:t>
            </a:r>
            <a:r>
              <a:rPr lang="en-US" sz="2400" dirty="0" smtClean="0"/>
              <a:t> University (Latvia) </a:t>
            </a:r>
          </a:p>
          <a:p>
            <a:pPr marL="0" indent="0" algn="ctr">
              <a:buNone/>
            </a:pPr>
            <a:r>
              <a:rPr lang="en-US" sz="2400" dirty="0" smtClean="0"/>
              <a:t>University </a:t>
            </a:r>
            <a:r>
              <a:rPr lang="en-US" sz="2400" dirty="0"/>
              <a:t>of Genoa (Italy</a:t>
            </a:r>
            <a:r>
              <a:rPr lang="en-US" sz="2400" dirty="0" smtClean="0"/>
              <a:t>) </a:t>
            </a:r>
          </a:p>
          <a:p>
            <a:pPr marL="0" indent="0" algn="ctr">
              <a:buNone/>
            </a:pPr>
            <a:r>
              <a:rPr lang="en-US" sz="2400" dirty="0" err="1" smtClean="0"/>
              <a:t>Mykolas</a:t>
            </a:r>
            <a:r>
              <a:rPr lang="en-US" sz="2400" dirty="0" smtClean="0"/>
              <a:t> </a:t>
            </a:r>
            <a:r>
              <a:rPr lang="en-US" sz="2400" dirty="0" err="1"/>
              <a:t>Romeris</a:t>
            </a:r>
            <a:r>
              <a:rPr lang="en-US" sz="2400" dirty="0"/>
              <a:t> University (Lithuania</a:t>
            </a:r>
            <a:r>
              <a:rPr lang="en-US" sz="2400" dirty="0" smtClean="0"/>
              <a:t>) </a:t>
            </a:r>
          </a:p>
          <a:p>
            <a:pPr marL="0" indent="0" algn="ctr">
              <a:buNone/>
            </a:pPr>
            <a:r>
              <a:rPr lang="en-US" sz="2400" dirty="0" smtClean="0"/>
              <a:t>University </a:t>
            </a:r>
            <a:r>
              <a:rPr lang="en-US" sz="2400" dirty="0"/>
              <a:t>of National and World Economy (Bulgaria</a:t>
            </a:r>
            <a:r>
              <a:rPr lang="en-US" sz="2400" dirty="0" smtClean="0"/>
              <a:t>) </a:t>
            </a:r>
          </a:p>
          <a:p>
            <a:pPr marL="0" indent="0" algn="ctr">
              <a:buNone/>
            </a:pPr>
            <a:r>
              <a:rPr lang="en-US" sz="2400" dirty="0" smtClean="0"/>
              <a:t>University </a:t>
            </a:r>
            <a:r>
              <a:rPr lang="en-US" sz="2400" dirty="0"/>
              <a:t>of Graz (Austria) </a:t>
            </a:r>
            <a:endParaRPr lang="en-US" sz="2400" dirty="0" smtClean="0"/>
          </a:p>
          <a:p>
            <a:pPr marL="0" indent="0" algn="ctr">
              <a:buNone/>
            </a:pPr>
            <a:r>
              <a:rPr lang="en-US" sz="2400" dirty="0" smtClean="0"/>
              <a:t>University </a:t>
            </a:r>
            <a:r>
              <a:rPr lang="en-US" sz="2400" dirty="0"/>
              <a:t>of Economics, Prague (Czech Republic)</a:t>
            </a:r>
            <a:endParaRPr lang="lv-LV" sz="2400" dirty="0"/>
          </a:p>
        </p:txBody>
      </p:sp>
      <p:pic>
        <p:nvPicPr>
          <p:cNvPr id="4" name="Picture 3"/>
          <p:cNvPicPr>
            <a:picLocks noChangeAspect="1"/>
          </p:cNvPicPr>
          <p:nvPr/>
        </p:nvPicPr>
        <p:blipFill>
          <a:blip r:embed="rId2"/>
          <a:stretch>
            <a:fillRect/>
          </a:stretch>
        </p:blipFill>
        <p:spPr>
          <a:xfrm>
            <a:off x="647399" y="1813132"/>
            <a:ext cx="11150419" cy="1469435"/>
          </a:xfrm>
          <a:prstGeom prst="rect">
            <a:avLst/>
          </a:prstGeom>
        </p:spPr>
      </p:pic>
    </p:spTree>
    <p:extLst>
      <p:ext uri="{BB962C8B-B14F-4D97-AF65-F5344CB8AC3E}">
        <p14:creationId xmlns:p14="http://schemas.microsoft.com/office/powerpoint/2010/main" val="14109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tx1">
                    <a:lumMod val="50000"/>
                    <a:lumOff val="50000"/>
                  </a:schemeClr>
                </a:solidFill>
              </a:rPr>
              <a:t>MAIN AIM OF THE PROJECT</a:t>
            </a:r>
            <a:endParaRPr lang="lv-LV" sz="5400" b="1" dirty="0">
              <a:solidFill>
                <a:srgbClr val="0070C0"/>
              </a:solidFill>
            </a:endParaRPr>
          </a:p>
        </p:txBody>
      </p:sp>
      <p:sp>
        <p:nvSpPr>
          <p:cNvPr id="3" name="Content Placeholder 2"/>
          <p:cNvSpPr>
            <a:spLocks noGrp="1"/>
          </p:cNvSpPr>
          <p:nvPr>
            <p:ph idx="1"/>
          </p:nvPr>
        </p:nvSpPr>
        <p:spPr/>
        <p:txBody>
          <a:bodyPr/>
          <a:lstStyle/>
          <a:p>
            <a:pPr marL="0" indent="0" algn="ctr">
              <a:buNone/>
            </a:pPr>
            <a:r>
              <a:rPr lang="en-US" sz="3600" dirty="0" smtClean="0"/>
              <a:t>The aim of this project was to create and integrate in the curriculum of the partnering universities and to offer to any University or mediation training institution an online education platform seeking to digitalize the teaching process</a:t>
            </a:r>
            <a:r>
              <a:rPr lang="en-US" dirty="0" smtClean="0"/>
              <a:t>.</a:t>
            </a:r>
            <a:endParaRPr lang="en-US" sz="2400" i="1" dirty="0">
              <a:solidFill>
                <a:schemeClr val="bg1">
                  <a:lumMod val="50000"/>
                </a:schemeClr>
              </a:solidFill>
            </a:endParaRPr>
          </a:p>
        </p:txBody>
      </p:sp>
    </p:spTree>
    <p:extLst>
      <p:ext uri="{BB962C8B-B14F-4D97-AF65-F5344CB8AC3E}">
        <p14:creationId xmlns:p14="http://schemas.microsoft.com/office/powerpoint/2010/main" val="377728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tx1">
                    <a:lumMod val="50000"/>
                    <a:lumOff val="50000"/>
                  </a:schemeClr>
                </a:solidFill>
              </a:rPr>
              <a:t>ACTIVITIES</a:t>
            </a:r>
            <a:endParaRPr lang="lv-LV" sz="5400" b="1" dirty="0">
              <a:solidFill>
                <a:srgbClr val="0070C0"/>
              </a:solidFill>
            </a:endParaRPr>
          </a:p>
        </p:txBody>
      </p:sp>
      <p:sp>
        <p:nvSpPr>
          <p:cNvPr id="3" name="Content Placeholder 2"/>
          <p:cNvSpPr>
            <a:spLocks noGrp="1"/>
          </p:cNvSpPr>
          <p:nvPr>
            <p:ph idx="1"/>
          </p:nvPr>
        </p:nvSpPr>
        <p:spPr/>
        <p:txBody>
          <a:bodyPr/>
          <a:lstStyle/>
          <a:p>
            <a:pPr>
              <a:buFontTx/>
              <a:buChar char="-"/>
            </a:pPr>
            <a:r>
              <a:rPr lang="en-US" sz="3600" dirty="0" smtClean="0"/>
              <a:t>Analyzing existing study and teaching materials in mediation field;</a:t>
            </a:r>
          </a:p>
          <a:p>
            <a:pPr>
              <a:buFontTx/>
              <a:buChar char="-"/>
            </a:pPr>
            <a:r>
              <a:rPr lang="en-US" sz="3600" dirty="0" smtClean="0"/>
              <a:t>Organizing discussion and round-table meeting in 6 countries to encourage the discussion about the mediation and training needs;</a:t>
            </a:r>
          </a:p>
          <a:p>
            <a:pPr>
              <a:buFontTx/>
              <a:buChar char="-"/>
            </a:pPr>
            <a:r>
              <a:rPr lang="en-US" sz="3600" dirty="0" smtClean="0"/>
              <a:t>Teachers’ training in Vilnius, February 2018;</a:t>
            </a:r>
          </a:p>
          <a:p>
            <a:pPr>
              <a:buFontTx/>
              <a:buChar char="-"/>
            </a:pPr>
            <a:r>
              <a:rPr lang="en-US" sz="3600" dirty="0" smtClean="0"/>
              <a:t>Intensive Course for students in Riga, July 2018;</a:t>
            </a:r>
          </a:p>
          <a:p>
            <a:pPr>
              <a:buFontTx/>
              <a:buChar char="-"/>
            </a:pPr>
            <a:endParaRPr lang="en-US" sz="2400" i="1" dirty="0">
              <a:solidFill>
                <a:schemeClr val="bg1">
                  <a:lumMod val="50000"/>
                </a:schemeClr>
              </a:solidFill>
            </a:endParaRPr>
          </a:p>
        </p:txBody>
      </p:sp>
    </p:spTree>
    <p:extLst>
      <p:ext uri="{BB962C8B-B14F-4D97-AF65-F5344CB8AC3E}">
        <p14:creationId xmlns:p14="http://schemas.microsoft.com/office/powerpoint/2010/main" val="1048561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tx1">
                    <a:lumMod val="50000"/>
                    <a:lumOff val="50000"/>
                  </a:schemeClr>
                </a:solidFill>
              </a:rPr>
              <a:t>ACTIVITIES</a:t>
            </a:r>
            <a:endParaRPr lang="lv-LV" sz="5400" b="1" dirty="0">
              <a:solidFill>
                <a:srgbClr val="0070C0"/>
              </a:solidFill>
            </a:endParaRPr>
          </a:p>
        </p:txBody>
      </p:sp>
      <p:sp>
        <p:nvSpPr>
          <p:cNvPr id="3" name="Content Placeholder 2"/>
          <p:cNvSpPr>
            <a:spLocks noGrp="1"/>
          </p:cNvSpPr>
          <p:nvPr>
            <p:ph idx="1"/>
          </p:nvPr>
        </p:nvSpPr>
        <p:spPr>
          <a:xfrm>
            <a:off x="838200" y="1561514"/>
            <a:ext cx="10515600" cy="4615449"/>
          </a:xfrm>
        </p:spPr>
        <p:txBody>
          <a:bodyPr>
            <a:normAutofit/>
          </a:bodyPr>
          <a:lstStyle/>
          <a:p>
            <a:pPr>
              <a:buFontTx/>
              <a:buChar char="-"/>
            </a:pPr>
            <a:r>
              <a:rPr lang="en-US" sz="3600" dirty="0" smtClean="0"/>
              <a:t>Developing several study and teaching materials;</a:t>
            </a:r>
          </a:p>
          <a:p>
            <a:pPr>
              <a:buFontTx/>
              <a:buChar char="-"/>
            </a:pPr>
            <a:r>
              <a:rPr lang="en-US" sz="3600" dirty="0"/>
              <a:t>Developing mediation platform;</a:t>
            </a:r>
          </a:p>
          <a:p>
            <a:pPr>
              <a:buFontTx/>
              <a:buChar char="-"/>
            </a:pPr>
            <a:r>
              <a:rPr lang="en-US" sz="3600" dirty="0"/>
              <a:t>Developing on-line mediation training tool;</a:t>
            </a:r>
          </a:p>
          <a:p>
            <a:pPr>
              <a:buFontTx/>
              <a:buChar char="-"/>
            </a:pPr>
            <a:r>
              <a:rPr lang="en-US" sz="3600" dirty="0"/>
              <a:t>Organizing 2 international conferences in Vilnius (January 2019, joined with mediation tournament for students) and Riga (</a:t>
            </a:r>
            <a:r>
              <a:rPr lang="en-US" sz="3600" dirty="0" smtClean="0"/>
              <a:t>11th </a:t>
            </a:r>
            <a:r>
              <a:rPr lang="en-US" sz="3600" dirty="0"/>
              <a:t>of April 2019);</a:t>
            </a:r>
          </a:p>
          <a:p>
            <a:pPr>
              <a:buFontTx/>
              <a:buChar char="-"/>
            </a:pPr>
            <a:r>
              <a:rPr lang="en-US" sz="3600" dirty="0"/>
              <a:t>Organizing 4 national information events in Austria, Bulgaria, Czech Republic and Italy.</a:t>
            </a:r>
          </a:p>
        </p:txBody>
      </p:sp>
    </p:spTree>
    <p:extLst>
      <p:ext uri="{BB962C8B-B14F-4D97-AF65-F5344CB8AC3E}">
        <p14:creationId xmlns:p14="http://schemas.microsoft.com/office/powerpoint/2010/main" val="3069674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sz="5400" b="1" dirty="0" smtClean="0">
                <a:solidFill>
                  <a:schemeClr val="tx1">
                    <a:lumMod val="50000"/>
                    <a:lumOff val="50000"/>
                  </a:schemeClr>
                </a:solidFill>
              </a:rPr>
              <a:t>MAIN RESULTS</a:t>
            </a:r>
            <a:endParaRPr lang="lv-LV" sz="5400" b="1" dirty="0">
              <a:solidFill>
                <a:srgbClr val="0070C0"/>
              </a:solidFill>
            </a:endParaRPr>
          </a:p>
        </p:txBody>
      </p:sp>
      <p:sp>
        <p:nvSpPr>
          <p:cNvPr id="3" name="Content Placeholder 2"/>
          <p:cNvSpPr>
            <a:spLocks noGrp="1"/>
          </p:cNvSpPr>
          <p:nvPr>
            <p:ph idx="1"/>
          </p:nvPr>
        </p:nvSpPr>
        <p:spPr>
          <a:xfrm>
            <a:off x="838200" y="1069146"/>
            <a:ext cx="10515600" cy="5107818"/>
          </a:xfrm>
        </p:spPr>
        <p:txBody>
          <a:bodyPr>
            <a:normAutofit/>
          </a:bodyPr>
          <a:lstStyle/>
          <a:p>
            <a:pPr marL="0" indent="0">
              <a:buNone/>
            </a:pPr>
            <a:r>
              <a:rPr lang="en-US" sz="3600" dirty="0" smtClean="0"/>
              <a:t>You will find all materials and products in web</a:t>
            </a:r>
            <a:r>
              <a:rPr lang="lv-LV" sz="3600" dirty="0" smtClean="0"/>
              <a:t>-</a:t>
            </a:r>
            <a:r>
              <a:rPr lang="en-US" sz="3600" dirty="0" smtClean="0"/>
              <a:t>platform</a:t>
            </a:r>
          </a:p>
          <a:p>
            <a:pPr marL="0" indent="0" algn="ctr">
              <a:buNone/>
            </a:pPr>
            <a:r>
              <a:rPr lang="en-US" sz="3600" b="1" dirty="0" smtClean="0"/>
              <a:t>http://mediation.turiba.lv</a:t>
            </a:r>
          </a:p>
          <a:p>
            <a:pPr marL="0" indent="0">
              <a:buNone/>
            </a:pPr>
            <a:endParaRPr lang="en-US" sz="3600" dirty="0"/>
          </a:p>
        </p:txBody>
      </p:sp>
      <p:pic>
        <p:nvPicPr>
          <p:cNvPr id="4" name="Picture 3"/>
          <p:cNvPicPr>
            <a:picLocks noChangeAspect="1"/>
          </p:cNvPicPr>
          <p:nvPr/>
        </p:nvPicPr>
        <p:blipFill>
          <a:blip r:embed="rId2"/>
          <a:stretch>
            <a:fillRect/>
          </a:stretch>
        </p:blipFill>
        <p:spPr>
          <a:xfrm>
            <a:off x="1671783" y="2167493"/>
            <a:ext cx="9132205" cy="4690507"/>
          </a:xfrm>
          <a:prstGeom prst="rect">
            <a:avLst/>
          </a:prstGeom>
        </p:spPr>
      </p:pic>
    </p:spTree>
    <p:extLst>
      <p:ext uri="{BB962C8B-B14F-4D97-AF65-F5344CB8AC3E}">
        <p14:creationId xmlns:p14="http://schemas.microsoft.com/office/powerpoint/2010/main" val="2376833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313"/>
            <a:ext cx="10515600" cy="872832"/>
          </a:xfrm>
        </p:spPr>
        <p:txBody>
          <a:bodyPr>
            <a:normAutofit/>
          </a:bodyPr>
          <a:lstStyle/>
          <a:p>
            <a:pPr algn="ctr"/>
            <a:r>
              <a:rPr lang="en-US" sz="5400" b="1" dirty="0" smtClean="0">
                <a:solidFill>
                  <a:schemeClr val="tx1">
                    <a:lumMod val="50000"/>
                    <a:lumOff val="50000"/>
                  </a:schemeClr>
                </a:solidFill>
              </a:rPr>
              <a:t>INFORMATION ABOUT MEDIATION</a:t>
            </a:r>
            <a:endParaRPr lang="lv-LV" sz="5400" b="1" dirty="0">
              <a:solidFill>
                <a:srgbClr val="0070C0"/>
              </a:solidFill>
            </a:endParaRPr>
          </a:p>
        </p:txBody>
      </p:sp>
      <p:pic>
        <p:nvPicPr>
          <p:cNvPr id="5" name="Content Placeholder 4"/>
          <p:cNvPicPr>
            <a:picLocks noGrp="1" noChangeAspect="1"/>
          </p:cNvPicPr>
          <p:nvPr>
            <p:ph idx="1"/>
          </p:nvPr>
        </p:nvPicPr>
        <p:blipFill>
          <a:blip r:embed="rId2"/>
          <a:stretch>
            <a:fillRect/>
          </a:stretch>
        </p:blipFill>
        <p:spPr>
          <a:xfrm>
            <a:off x="0" y="1567249"/>
            <a:ext cx="9063468" cy="4706942"/>
          </a:xfrm>
          <a:prstGeom prst="rect">
            <a:avLst/>
          </a:prstGeom>
        </p:spPr>
      </p:pic>
      <p:sp>
        <p:nvSpPr>
          <p:cNvPr id="6" name="TextBox 5"/>
          <p:cNvSpPr txBox="1"/>
          <p:nvPr/>
        </p:nvSpPr>
        <p:spPr>
          <a:xfrm>
            <a:off x="7723163" y="1202948"/>
            <a:ext cx="4009292" cy="4832092"/>
          </a:xfrm>
          <a:prstGeom prst="rect">
            <a:avLst/>
          </a:prstGeom>
          <a:solidFill>
            <a:schemeClr val="bg1">
              <a:lumMod val="75000"/>
            </a:schemeClr>
          </a:solidFill>
          <a:effectLst>
            <a:outerShdw blurRad="50800" dist="50800" dir="5400000" algn="ctr" rotWithShape="0">
              <a:schemeClr val="bg1">
                <a:lumMod val="75000"/>
                <a:alpha val="0"/>
              </a:schemeClr>
            </a:outerShdw>
          </a:effectLst>
        </p:spPr>
        <p:txBody>
          <a:bodyPr wrap="square" rtlCol="0">
            <a:spAutoFit/>
          </a:bodyPr>
          <a:lstStyle/>
          <a:p>
            <a:pPr marL="457200" indent="-457200">
              <a:buFont typeface="Wingdings" panose="05000000000000000000" pitchFamily="2" charset="2"/>
              <a:buChar char="q"/>
            </a:pPr>
            <a:r>
              <a:rPr lang="en-US" sz="2800" b="1" dirty="0" smtClean="0"/>
              <a:t>General information about mediation</a:t>
            </a:r>
          </a:p>
          <a:p>
            <a:pPr marL="457200" indent="-457200">
              <a:buFont typeface="Wingdings" panose="05000000000000000000" pitchFamily="2" charset="2"/>
              <a:buChar char="q"/>
            </a:pPr>
            <a:r>
              <a:rPr lang="en-US" sz="2800" b="1" dirty="0" smtClean="0"/>
              <a:t>Mediation Laws in 6 partner countries</a:t>
            </a:r>
          </a:p>
          <a:p>
            <a:pPr marL="457200" indent="-457200">
              <a:buFont typeface="Wingdings" panose="05000000000000000000" pitchFamily="2" charset="2"/>
              <a:buChar char="q"/>
            </a:pPr>
            <a:r>
              <a:rPr lang="en-US" sz="2800" b="1" dirty="0" smtClean="0"/>
              <a:t>Mediation organizations in 6 countries</a:t>
            </a:r>
          </a:p>
          <a:p>
            <a:pPr marL="457200" indent="-457200">
              <a:buFont typeface="Wingdings" panose="05000000000000000000" pitchFamily="2" charset="2"/>
              <a:buChar char="q"/>
            </a:pPr>
            <a:r>
              <a:rPr lang="en-US" sz="2800" b="1" dirty="0" smtClean="0"/>
              <a:t>Information about admission of mediators in 6 countries</a:t>
            </a:r>
            <a:endParaRPr lang="en-US" sz="2800" b="1" dirty="0"/>
          </a:p>
        </p:txBody>
      </p:sp>
    </p:spTree>
    <p:extLst>
      <p:ext uri="{BB962C8B-B14F-4D97-AF65-F5344CB8AC3E}">
        <p14:creationId xmlns:p14="http://schemas.microsoft.com/office/powerpoint/2010/main" val="710826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338</Words>
  <Application>Microsoft Office PowerPoint</Application>
  <PresentationFormat>Widescreen</PresentationFormat>
  <Paragraphs>64</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FACTS ABOUT THE PROJECT</vt:lpstr>
      <vt:lpstr>6 PROJECT PARTNERS</vt:lpstr>
      <vt:lpstr>MAIN AIM OF THE PROJECT</vt:lpstr>
      <vt:lpstr>ACTIVITIES</vt:lpstr>
      <vt:lpstr>ACTIVITIES</vt:lpstr>
      <vt:lpstr>MAIN RESULTS</vt:lpstr>
      <vt:lpstr>INFORMATION ABOUT MEDIATION</vt:lpstr>
      <vt:lpstr>STUDY MATERIALS</vt:lpstr>
      <vt:lpstr>BEST PRACTICE MANUAL AND METHODOLOGY</vt:lpstr>
      <vt:lpstr>SAMPLE CASES</vt:lpstr>
      <vt:lpstr>FOR STUDENTS</vt:lpstr>
      <vt:lpstr>FOR STUDENTS</vt:lpstr>
      <vt:lpstr>FOR STUDENTS</vt:lpstr>
      <vt:lpstr>PowerPoint Presentation</vt:lpstr>
      <vt:lpstr>ON-LINE TOOL</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AND SURNAME</dc:title>
  <dc:creator>Kristine Tihanova</dc:creator>
  <cp:lastModifiedBy>Kristine Tihanova</cp:lastModifiedBy>
  <cp:revision>22</cp:revision>
  <dcterms:created xsi:type="dcterms:W3CDTF">2018-01-15T10:51:47Z</dcterms:created>
  <dcterms:modified xsi:type="dcterms:W3CDTF">2019-04-10T17:55:33Z</dcterms:modified>
</cp:coreProperties>
</file>